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4"/>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44" r:id="rId14"/>
    <p:sldId id="390" r:id="rId15"/>
    <p:sldId id="289" r:id="rId16"/>
    <p:sldId id="412" r:id="rId17"/>
    <p:sldId id="372" r:id="rId18"/>
    <p:sldId id="270" r:id="rId19"/>
    <p:sldId id="274" r:id="rId20"/>
    <p:sldId id="280" r:id="rId21"/>
    <p:sldId id="394" r:id="rId22"/>
    <p:sldId id="267" r:id="rId23"/>
    <p:sldId id="428" r:id="rId24"/>
    <p:sldId id="407" r:id="rId25"/>
    <p:sldId id="330" r:id="rId26"/>
    <p:sldId id="294" r:id="rId27"/>
    <p:sldId id="413" r:id="rId28"/>
    <p:sldId id="391" r:id="rId29"/>
    <p:sldId id="376" r:id="rId30"/>
    <p:sldId id="392" r:id="rId31"/>
    <p:sldId id="380" r:id="rId32"/>
    <p:sldId id="374" r:id="rId33"/>
    <p:sldId id="383" r:id="rId34"/>
    <p:sldId id="384" r:id="rId35"/>
    <p:sldId id="385" r:id="rId36"/>
    <p:sldId id="386" r:id="rId37"/>
    <p:sldId id="408" r:id="rId38"/>
    <p:sldId id="416" r:id="rId39"/>
    <p:sldId id="417" r:id="rId40"/>
    <p:sldId id="418" r:id="rId41"/>
    <p:sldId id="419" r:id="rId42"/>
    <p:sldId id="420" r:id="rId43"/>
    <p:sldId id="421" r:id="rId44"/>
    <p:sldId id="422" r:id="rId45"/>
    <p:sldId id="423" r:id="rId46"/>
    <p:sldId id="424" r:id="rId47"/>
    <p:sldId id="425" r:id="rId48"/>
    <p:sldId id="426" r:id="rId49"/>
    <p:sldId id="427" r:id="rId50"/>
    <p:sldId id="409" r:id="rId51"/>
    <p:sldId id="410" r:id="rId52"/>
    <p:sldId id="375" r:id="rId53"/>
    <p:sldId id="328" r:id="rId54"/>
    <p:sldId id="327" r:id="rId55"/>
    <p:sldId id="309" r:id="rId56"/>
    <p:sldId id="411" r:id="rId57"/>
    <p:sldId id="310" r:id="rId58"/>
    <p:sldId id="311" r:id="rId59"/>
    <p:sldId id="329" r:id="rId60"/>
    <p:sldId id="396" r:id="rId61"/>
    <p:sldId id="362" r:id="rId62"/>
    <p:sldId id="27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95"/>
    <p:restoredTop sz="86447"/>
  </p:normalViewPr>
  <p:slideViewPr>
    <p:cSldViewPr snapToGrid="0" snapToObjects="1">
      <p:cViewPr varScale="1">
        <p:scale>
          <a:sx n="106" d="100"/>
          <a:sy n="106" d="100"/>
        </p:scale>
        <p:origin x="54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47</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52</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61</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10/9/19</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om/dp/1593274246/?tag=richardreeze-20" TargetMode="External"/><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Rubber_duck_debuggin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vantonspraul.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utomatetheboringstuff.co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Programming Languages</a:t>
            </a:r>
          </a:p>
        </p:txBody>
      </p:sp>
      <p:sp>
        <p:nvSpPr>
          <p:cNvPr id="4" name="Content Placeholder 3"/>
          <p:cNvSpPr>
            <a:spLocks noGrp="1"/>
          </p:cNvSpPr>
          <p:nvPr>
            <p:ph sz="half" idx="1"/>
          </p:nvPr>
        </p:nvSpPr>
        <p:spPr/>
        <p:txBody>
          <a:bodyPr>
            <a:normAutofit fontScale="77500" lnSpcReduction="20000"/>
          </a:bodyPr>
          <a:lstStyle/>
          <a:p>
            <a:r>
              <a:rPr lang="en-US" dirty="0"/>
              <a:t>Computers “speak” 1s, 0s</a:t>
            </a:r>
          </a:p>
          <a:p>
            <a:r>
              <a:rPr lang="en-US" dirty="0"/>
              <a:t>Human speak English, etc.</a:t>
            </a:r>
          </a:p>
          <a:p>
            <a:endParaRPr lang="en-US" dirty="0"/>
          </a:p>
          <a:p>
            <a:r>
              <a:rPr lang="en-US" dirty="0"/>
              <a:t>Programming Language Levels</a:t>
            </a:r>
          </a:p>
          <a:p>
            <a:pPr lvl="1"/>
            <a:endParaRPr lang="en-US" dirty="0"/>
          </a:p>
          <a:p>
            <a:pPr lvl="1"/>
            <a:r>
              <a:rPr lang="en-US" dirty="0"/>
              <a:t>Machine language (0, 1)</a:t>
            </a:r>
          </a:p>
          <a:p>
            <a:pPr lvl="2"/>
            <a:r>
              <a:rPr lang="en-US" dirty="0"/>
              <a:t>Interpreted directly in hardware</a:t>
            </a:r>
          </a:p>
          <a:p>
            <a:pPr lvl="1"/>
            <a:endParaRPr lang="en-US" dirty="0"/>
          </a:p>
          <a:p>
            <a:pPr lvl="1"/>
            <a:r>
              <a:rPr lang="en-US" dirty="0"/>
              <a:t>Assembly language</a:t>
            </a:r>
          </a:p>
          <a:p>
            <a:pPr lvl="2"/>
            <a:r>
              <a:rPr lang="en-US" dirty="0"/>
              <a:t>Wrappers over machine language</a:t>
            </a:r>
          </a:p>
          <a:p>
            <a:pPr lvl="1"/>
            <a:endParaRPr lang="en-US" dirty="0"/>
          </a:p>
          <a:p>
            <a:pPr lvl="1"/>
            <a:r>
              <a:rPr lang="en-US" dirty="0"/>
              <a:t>High-level languages (C, Java)</a:t>
            </a:r>
          </a:p>
          <a:p>
            <a:pPr lvl="2"/>
            <a:r>
              <a:rPr lang="en-US" dirty="0"/>
              <a:t>Machine-independent language</a:t>
            </a:r>
          </a:p>
          <a:p>
            <a:pPr lvl="1"/>
            <a:endParaRPr lang="en-US" dirty="0"/>
          </a:p>
          <a:p>
            <a:pPr lvl="1"/>
            <a:r>
              <a:rPr lang="en-US" dirty="0"/>
              <a:t>Scripting languages (Python, R, </a:t>
            </a:r>
            <a:r>
              <a:rPr lang="en-US" dirty="0" err="1"/>
              <a:t>perl</a:t>
            </a:r>
            <a:r>
              <a:rPr lang="en-US" dirty="0"/>
              <a:t>)</a:t>
            </a:r>
          </a:p>
          <a:p>
            <a:pPr lvl="2"/>
            <a:r>
              <a:rPr lang="en-US" dirty="0"/>
              <a:t>High-level and powerful</a:t>
            </a:r>
          </a:p>
        </p:txBody>
      </p:sp>
      <p:sp>
        <p:nvSpPr>
          <p:cNvPr id="5" name="Rectangle 4"/>
          <p:cNvSpPr/>
          <p:nvPr/>
        </p:nvSpPr>
        <p:spPr>
          <a:xfrm>
            <a:off x="0" y="6581001"/>
            <a:ext cx="4969630" cy="276999"/>
          </a:xfrm>
          <a:prstGeom prst="rect">
            <a:avLst/>
          </a:prstGeom>
        </p:spPr>
        <p:txBody>
          <a:bodyPr wrap="none">
            <a:spAutoFit/>
          </a:bodyPr>
          <a:lstStyle/>
          <a:p>
            <a:r>
              <a:rPr lang="en-US" sz="1200"/>
              <a:t>http://</a:t>
            </a:r>
            <a:r>
              <a:rPr lang="en-US" sz="1200" err="1"/>
              <a:t>carlcheo.com</a:t>
            </a:r>
            <a:r>
              <a:rPr lang="en-US" sz="1200"/>
              <a:t>/what-is-programming-what-do-programmers-do</a:t>
            </a:r>
          </a:p>
        </p:txBody>
      </p:sp>
      <p:pic>
        <p:nvPicPr>
          <p:cNvPr id="8" name="Picture 2" descr="http://carlcheo.com/wp-content/uploads/2015/04/abstraction.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37200" y="1851723"/>
            <a:ext cx="4572000" cy="37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95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Interpreters / Compilers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r>
              <a:rPr lang="en-US"/>
              <a:t>Who drinks coffee?</a:t>
            </a:r>
          </a:p>
          <a:p>
            <a:r>
              <a:rPr lang="en-US"/>
              <a:t>Who makes coffee?</a:t>
            </a:r>
          </a:p>
          <a:p>
            <a:r>
              <a:rPr lang="en-US"/>
              <a:t>Who buys coffee?</a:t>
            </a:r>
          </a:p>
          <a:p>
            <a:endParaRPr lang="en-US"/>
          </a:p>
          <a:p>
            <a:r>
              <a:rPr lang="en-US"/>
              <a:t>What does it take to make a pot or cup of coffee?</a:t>
            </a:r>
          </a:p>
          <a:p>
            <a:endParaRPr lang="en-US"/>
          </a:p>
          <a:p>
            <a:r>
              <a:rPr lang="en-US"/>
              <a:t>(I’m a French Press type of coffee drinker)</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I Will Answer (Hopefully!)</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idx="1"/>
          </p:nvPr>
        </p:nvSpPr>
        <p:spPr/>
        <p:txBody>
          <a:bodyPr numCol="1">
            <a:normAutofit/>
          </a:bodyPr>
          <a:lstStyle/>
          <a:p>
            <a:r>
              <a:rPr lang="en-US"/>
              <a:t>What we are really teaching is a new way of looking at a problem</a:t>
            </a:r>
          </a:p>
          <a:p>
            <a:r>
              <a:rPr lang="en-US"/>
              <a:t>See repetition in your work; have fun with it</a:t>
            </a:r>
          </a:p>
          <a:p>
            <a:endParaRPr lang="en-US"/>
          </a:p>
          <a:p>
            <a:r>
              <a:rPr lang="en-US"/>
              <a:t>Where have you all seen repetition in your work?</a:t>
            </a:r>
          </a:p>
          <a:p>
            <a:pPr lvl="1"/>
            <a:r>
              <a:rPr lang="en-US"/>
              <a:t>Find repetition even when it does not look like it; where is repetition hiding?</a:t>
            </a:r>
          </a:p>
          <a:p>
            <a:endParaRPr lang="en-US"/>
          </a:p>
          <a:p>
            <a:r>
              <a:rPr lang="en-US"/>
              <a:t>Reproducibility / reuse of code</a:t>
            </a:r>
          </a:p>
        </p:txBody>
      </p:sp>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a large mathematical software application  for linear algebra, combinatorics, numerical mathematics, calculus, and more</a:t>
            </a:r>
          </a:p>
          <a:p>
            <a:r>
              <a:rPr lang="en-US" dirty="0" err="1"/>
              <a:t>SciPy</a:t>
            </a:r>
            <a:r>
              <a:rPr lang="en-US" dirty="0"/>
              <a:t>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 y="2248538"/>
            <a:ext cx="9754134" cy="2933062"/>
          </a:xfrm>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lnSpcReduction="10000"/>
          </a:bodyPr>
          <a:lstStyle/>
          <a:p>
            <a:pPr lvl="0"/>
            <a:r>
              <a:rPr lang="en-US" dirty="0"/>
              <a:t>Enable you to</a:t>
            </a:r>
            <a:r>
              <a:rPr lang="is-IS" dirty="0"/>
              <a:t>…</a:t>
            </a:r>
          </a:p>
          <a:p>
            <a:pPr lvl="1"/>
            <a:r>
              <a:rPr lang="en-US" dirty="0"/>
              <a:t>compare and contrast computer hardware, software (program), and programming languages</a:t>
            </a:r>
          </a:p>
          <a:p>
            <a:pPr lvl="1"/>
            <a:r>
              <a:rPr lang="en-US" dirty="0"/>
              <a:t>communicate better with programmers, bioinformaticians</a:t>
            </a:r>
          </a:p>
          <a:p>
            <a:pPr lvl="1"/>
            <a:r>
              <a:rPr lang="en-US" dirty="0"/>
              <a:t>create pseudocode for a task</a:t>
            </a:r>
          </a:p>
          <a:p>
            <a:pPr lvl="1"/>
            <a:r>
              <a:rPr lang="en-US" dirty="0"/>
              <a:t>convert pseudocode to actual source code</a:t>
            </a:r>
          </a:p>
          <a:p>
            <a:pPr lvl="1"/>
            <a:r>
              <a:rPr lang="en-US" dirty="0"/>
              <a:t>make your research more reproducible</a:t>
            </a:r>
          </a:p>
          <a:p>
            <a:pPr lvl="0"/>
            <a:endParaRPr lang="en-US" dirty="0"/>
          </a:p>
          <a:p>
            <a:pPr lvl="0"/>
            <a:r>
              <a:rPr lang="en-US" dirty="0"/>
              <a:t>Most importantly, I hope to enable you… </a:t>
            </a:r>
          </a:p>
          <a:p>
            <a:pPr lvl="1"/>
            <a:r>
              <a:rPr lang="en-US" dirty="0"/>
              <a:t>“see” when a program would be useful</a:t>
            </a:r>
          </a:p>
          <a:p>
            <a:pPr lvl="1"/>
            <a:r>
              <a:rPr lang="en-US" dirty="0"/>
              <a:t>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r>
              <a:rPr lang="en-US"/>
              <a:t>“The biggest mistake I see new programmers make is focusing on learning syntax instead of learning how to solve problems.” </a:t>
            </a:r>
          </a:p>
          <a:p>
            <a:r>
              <a:rPr lang="en-US"/>
              <a:t>—</a:t>
            </a:r>
            <a:r>
              <a:rPr lang="en-US">
                <a:hlinkClick r:id="rId2"/>
              </a:rPr>
              <a:t> V. Anton Spraul</a:t>
            </a:r>
            <a:r>
              <a:rPr lang="en-US"/>
              <a:t> (author of the book “</a:t>
            </a:r>
            <a:r>
              <a:rPr lang="en-US">
                <a:hlinkClick r:id="rId3"/>
              </a:rPr>
              <a:t>Think Like a Programmer: An Introduction to Creative Problem Solving</a:t>
            </a:r>
            <a:r>
              <a:rPr lang="en-US"/>
              <a:t>”)</a:t>
            </a:r>
            <a:endParaRPr lang="en-US" dirty="0"/>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a:t>What Should You Do When You Encounter A New Problem?</a:t>
            </a:r>
            <a:endParaRPr lang="en-US" dirty="0"/>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r>
              <a:rPr lang="en-US" i="1" dirty="0"/>
              <a:t>“If you can’t explain something in simple terms, you don’t understand it.”</a:t>
            </a:r>
          </a:p>
          <a:p>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a:t>Know exactly what is being asked. </a:t>
            </a:r>
          </a:p>
          <a:p>
            <a:pPr lvl="1"/>
            <a:r>
              <a:rPr lang="en-US"/>
              <a:t>Most hard problems are hard because you don’t understand them (hence why this is the first step).</a:t>
            </a:r>
          </a:p>
          <a:p>
            <a:r>
              <a:rPr lang="en-US"/>
              <a:t>How to know when you understand a problem? </a:t>
            </a:r>
          </a:p>
          <a:p>
            <a:pPr lvl="1"/>
            <a:r>
              <a:rPr lang="en-US"/>
              <a:t>When you can explain it in plain English.</a:t>
            </a:r>
          </a:p>
          <a:p>
            <a:pPr lvl="1"/>
            <a:r>
              <a:rPr lang="en-US"/>
              <a:t>This is why you should write down your problem, doodle a diagram, or tell someone else about it (or thing… some people use a </a:t>
            </a:r>
            <a:r>
              <a:rPr lang="en-US">
                <a:hlinkClick r:id="rId2"/>
              </a:rPr>
              <a:t>rubber duck</a:t>
            </a:r>
            <a:r>
              <a:rPr lang="en-US"/>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(and somehow hope you can muddle your way through). Plan your solution!</a:t>
            </a:r>
          </a:p>
          <a:p>
            <a:r>
              <a:rPr lang="en-US" dirty="0"/>
              <a:t>Nothing can help you if you can’t write down the exact steps.</a:t>
            </a:r>
          </a:p>
          <a:p>
            <a:r>
              <a:rPr lang="en-US" dirty="0"/>
              <a:t>In programming, this means don’t start hacking straight away. </a:t>
            </a:r>
          </a:p>
          <a:p>
            <a:pPr lvl="1"/>
            <a:r>
              <a:rPr lang="en-US" dirty="0"/>
              <a:t>Give your brain time to analyze the problem and process the information.</a:t>
            </a:r>
          </a:p>
          <a:p>
            <a:r>
              <a:rPr lang="en-US" dirty="0"/>
              <a:t>To get a good plan, answer this question:</a:t>
            </a:r>
          </a:p>
          <a:p>
            <a:pPr lvl="1"/>
            <a:r>
              <a:rPr lang="en-US" dirty="0"/>
              <a:t>“Given input X, what are the steps necessary to return output Y?”</a:t>
            </a:r>
          </a:p>
          <a:p>
            <a:r>
              <a:rPr lang="en-US" dirty="0" err="1"/>
              <a:t>Sidenote</a:t>
            </a:r>
            <a:r>
              <a:rPr lang="en-US" dirty="0"/>
              <a:t>: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lnSpcReduction="10000"/>
          </a:bodyPr>
          <a:lstStyle/>
          <a:p>
            <a:r>
              <a:rPr lang="en-US" dirty="0"/>
              <a:t>Pay attention. This is the </a:t>
            </a:r>
            <a:r>
              <a:rPr lang="en-US" b="1" dirty="0"/>
              <a:t>most important step of all</a:t>
            </a:r>
            <a:r>
              <a:rPr lang="en-US" dirty="0"/>
              <a:t>.</a:t>
            </a:r>
          </a:p>
          <a:p>
            <a:r>
              <a:rPr lang="en-US" dirty="0"/>
              <a:t>Do not try to solve one big problem. You will cry.</a:t>
            </a:r>
          </a:p>
          <a:p>
            <a:r>
              <a:rPr lang="en-US" dirty="0"/>
              <a:t>Instead, break it into sub-problems. These sub-problems are much easier to solve.</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fontScale="92500" lnSpcReduction="10000"/>
          </a:bodyPr>
          <a:lstStyle/>
          <a:p>
            <a:r>
              <a:rPr lang="en-US" dirty="0"/>
              <a:t>“If I could teach every beginning programmer one problem-solving skill, it would be the ‘reduce the problem technique.’</a:t>
            </a:r>
          </a:p>
          <a:p>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a:p>
            <a:r>
              <a:rPr lang="en-US" dirty="0"/>
              <a:t>If you’re stuck, you should reduce the problem to something simpler. Instead of the third-highest number, what about finding the highest overall? Still too tough? What about finding the largest of just three numbers? Or the larger of two?</a:t>
            </a:r>
          </a:p>
          <a:p>
            <a:r>
              <a:rPr lang="en-US" dirty="0"/>
              <a:t>Reduce the problem to the point where you know how to solve it and write the solution. Then expand the problem slightly and rewrite the solution to match, and keep going until you are back where you started.” — </a:t>
            </a:r>
            <a:r>
              <a:rPr lang="en-US" dirty="0">
                <a:hlinkClick r:id="rId2"/>
              </a:rPr>
              <a:t>V. Anton Spraul</a:t>
            </a:r>
            <a:endParaRPr lang="en-US" dirty="0"/>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err="1"/>
              <a:t>Sidenote</a:t>
            </a:r>
            <a:r>
              <a:rPr lang="en-US" dirty="0"/>
              <a:t>: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err="1"/>
              <a:t>Ahh</a:t>
            </a:r>
            <a:r>
              <a:rPr lang="en-US" dirty="0"/>
              <a:t>, good </a:t>
            </a:r>
            <a:r>
              <a:rPr lang="en-US" dirty="0" err="1"/>
              <a:t>ol</a:t>
            </a:r>
            <a:r>
              <a:rPr lang="en-US" dirty="0"/>
              <a:t>’ Google.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Only look for solutions to sub-problems.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lnSpcReduction="10000"/>
          </a:bodyPr>
          <a:lstStyle/>
          <a:p>
            <a:r>
              <a:rPr lang="en-US" dirty="0"/>
              <a:t>Don’t expect to be great after just one week. If you want to be a good problem-solver, solve a lot of problems!</a:t>
            </a:r>
          </a:p>
          <a:p>
            <a:r>
              <a:rPr lang="en-US" dirty="0"/>
              <a:t>Practice. Practice. Practice. It’ll only be a matter of time before you recognize that “this problem could easily be solved with &lt;insert concept here&gt;.”</a:t>
            </a:r>
          </a:p>
          <a:p>
            <a:r>
              <a:rPr lang="en-US" dirty="0"/>
              <a:t>How to practice? There are options out the wazoo!</a:t>
            </a:r>
          </a:p>
          <a:p>
            <a:pPr lvl="1"/>
            <a:r>
              <a:rPr lang="en-US" dirty="0"/>
              <a:t>Practicing “micro problem-solving.” For example, Peter Thiel plays chess, and Elon Musk plays video-games.</a:t>
            </a:r>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How Programming Can Help?</a:t>
            </a:r>
          </a:p>
        </p:txBody>
      </p:sp>
      <p:sp>
        <p:nvSpPr>
          <p:cNvPr id="3" name="Content Placeholder 2"/>
          <p:cNvSpPr>
            <a:spLocks noGrp="1"/>
          </p:cNvSpPr>
          <p:nvPr>
            <p:ph idx="1"/>
          </p:nvPr>
        </p:nvSpPr>
        <p:spPr/>
        <p:txBody>
          <a:bodyPr>
            <a:normAutofit fontScale="77500" lnSpcReduction="20000"/>
          </a:bodyPr>
          <a:lstStyle/>
          <a:p>
            <a:r>
              <a:rPr lang="en-US" dirty="0"/>
              <a:t>Re-run an analysis on new data, (almost) instantly and with little or no effort</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Create a web interface for your software</a:t>
            </a:r>
          </a:p>
          <a:p>
            <a:endParaRPr lang="en-US" dirty="0"/>
          </a:p>
          <a:p>
            <a:r>
              <a:rPr lang="en-US" dirty="0"/>
              <a:t>Moving and renaming thousands of files and sorting them into folders</a:t>
            </a:r>
          </a:p>
          <a:p>
            <a:endParaRPr lang="en-US" dirty="0"/>
          </a:p>
          <a:p>
            <a:r>
              <a:rPr lang="en-US" dirty="0"/>
              <a:t>Downloading files or copy text from a website whenever it updates</a:t>
            </a:r>
          </a:p>
          <a:p>
            <a:endParaRPr lang="en-US" dirty="0"/>
          </a:p>
          <a:p>
            <a:r>
              <a:rPr lang="en-US" dirty="0"/>
              <a:t>Checking your email and sending out prewritten responses</a:t>
            </a:r>
          </a:p>
          <a:p>
            <a:endParaRPr lang="en-US" dirty="0"/>
          </a:p>
          <a:p>
            <a:r>
              <a:rPr lang="is-IS" dirty="0"/>
              <a:t>…</a:t>
            </a:r>
            <a:r>
              <a:rPr lang="is-IS" dirty="0">
                <a:hlinkClick r:id="rId2"/>
              </a:rPr>
              <a:t>automate the boring stuff</a:t>
            </a:r>
            <a:r>
              <a:rPr lang="is-IS" dirty="0"/>
              <a:t>!</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How Do We Convert Pseudocode </a:t>
            </a:r>
            <a:br>
              <a:rPr lang="en-US"/>
            </a:br>
            <a:r>
              <a:rPr lang="en-US"/>
              <a:t>to an Actual Program?</a:t>
            </a:r>
          </a:p>
        </p:txBody>
      </p:sp>
      <p:sp>
        <p:nvSpPr>
          <p:cNvPr id="3" name="Content Placeholder 2"/>
          <p:cNvSpPr>
            <a:spLocks noGrp="1"/>
          </p:cNvSpPr>
          <p:nvPr>
            <p:ph idx="1"/>
          </p:nvPr>
        </p:nvSpPr>
        <p:spPr/>
        <p:txBody>
          <a:bodyPr numCol="1">
            <a:normAutofit/>
          </a:bodyPr>
          <a:lstStyle/>
          <a:p>
            <a:r>
              <a:rPr lang="en-US" dirty="0"/>
              <a:t>Write your own code, all from scratch</a:t>
            </a:r>
          </a:p>
          <a:p>
            <a:r>
              <a:rPr lang="en-US" dirty="0"/>
              <a:t>Write your own code but use packages</a:t>
            </a:r>
          </a:p>
          <a:p>
            <a:r>
              <a:rPr lang="en-US" dirty="0"/>
              <a:t>Modify existing code</a:t>
            </a:r>
          </a:p>
          <a:p>
            <a:r>
              <a:rPr lang="en-US" dirty="0"/>
              <a:t>Search for, adapt code written by some one else</a:t>
            </a:r>
          </a:p>
        </p:txBody>
      </p:sp>
      <p:pic>
        <p:nvPicPr>
          <p:cNvPr id="4" name="Picture 3">
            <a:extLst>
              <a:ext uri="{FF2B5EF4-FFF2-40B4-BE49-F238E27FC236}">
                <a16:creationId xmlns:a16="http://schemas.microsoft.com/office/drawing/2014/main" id="{E31E4A61-BE7D-2C4D-B39E-A01039D05BE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6478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a:t>Your Previous Code</a:t>
            </a:r>
          </a:p>
          <a:p>
            <a:r>
              <a:rPr lang="en-US"/>
              <a:t>Other lab members code</a:t>
            </a:r>
          </a:p>
          <a:p>
            <a:r>
              <a:rPr lang="en-US"/>
              <a:t>Google Search</a:t>
            </a:r>
          </a:p>
          <a:p>
            <a:r>
              <a:rPr lang="en-US" err="1"/>
              <a:t>StackOverflow</a:t>
            </a:r>
            <a:endParaRPr lang="en-US"/>
          </a:p>
          <a:p>
            <a:r>
              <a:rPr lang="en-US"/>
              <a:t>GitHub  (Open source, source code repository)</a:t>
            </a:r>
          </a:p>
          <a:p>
            <a:r>
              <a:rPr lang="en-US"/>
              <a:t>Programing language repository (python – pip, </a:t>
            </a:r>
            <a:r>
              <a:rPr lang="en-US" err="1"/>
              <a:t>conda</a:t>
            </a:r>
            <a:r>
              <a:rPr lang="en-US"/>
              <a:t>; R – </a:t>
            </a:r>
            <a:r>
              <a:rPr lang="en-US" err="1"/>
              <a:t>cran</a:t>
            </a:r>
            <a:r>
              <a:rPr lang="en-US"/>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work or research</a:t>
            </a:r>
          </a:p>
          <a:p>
            <a:endParaRPr lang="en-US" dirty="0"/>
          </a:p>
          <a:p>
            <a:pPr lvl="1"/>
            <a:r>
              <a:rPr lang="en-US" dirty="0"/>
              <a:t>FASTER - Repeat an entire workflow or analysis with little or no effort</a:t>
            </a:r>
          </a:p>
          <a:p>
            <a:pPr lvl="1"/>
            <a:endParaRPr lang="en-US" dirty="0"/>
          </a:p>
          <a:p>
            <a:pPr lvl="1"/>
            <a:r>
              <a:rPr lang="en-US" dirty="0"/>
              <a:t>BETTER – Validate your work, use statistics</a:t>
            </a:r>
          </a:p>
          <a:p>
            <a:pPr lvl="1"/>
            <a:endParaRPr lang="en-US" dirty="0"/>
          </a:p>
          <a:p>
            <a:pPr lvl="1"/>
            <a:r>
              <a:rPr lang="en-US" dirty="0"/>
              <a:t>REPRODUCIBLE - Make your work (more) reproducible</a:t>
            </a:r>
          </a:p>
          <a:p>
            <a:pPr lvl="1"/>
            <a:endParaRPr lang="en-US" dirty="0"/>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r>
              <a:rPr lang="en-US" dirty="0"/>
              <a:t>Extract some data from a </a:t>
            </a:r>
            <a:r>
              <a:rPr lang="en-US" dirty="0" err="1"/>
              <a:t>Gapminder</a:t>
            </a:r>
            <a:r>
              <a:rPr lang="en-US" dirty="0"/>
              <a:t> data set</a:t>
            </a:r>
          </a:p>
        </p:txBody>
      </p:sp>
    </p:spTree>
    <p:extLst>
      <p:ext uri="{BB962C8B-B14F-4D97-AF65-F5344CB8AC3E}">
        <p14:creationId xmlns:p14="http://schemas.microsoft.com/office/powerpoint/2010/main" val="1460860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endParaRPr lang="en-US" dirty="0"/>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Many Of You Think You Have NOT Programmed Before?</a:t>
            </a:r>
          </a:p>
        </p:txBody>
      </p:sp>
      <p:sp>
        <p:nvSpPr>
          <p:cNvPr id="3" name="Content Placeholder 2"/>
          <p:cNvSpPr>
            <a:spLocks noGrp="1"/>
          </p:cNvSpPr>
          <p:nvPr>
            <p:ph idx="1"/>
          </p:nvPr>
        </p:nvSpPr>
        <p:spPr/>
        <p:txBody>
          <a:bodyPr/>
          <a:lstStyle/>
          <a:p>
            <a:r>
              <a:rPr lang="en-US" dirty="0"/>
              <a:t>Written a formula in Excel?</a:t>
            </a:r>
          </a:p>
          <a:p>
            <a:pPr marL="0" indent="0">
              <a:buNone/>
            </a:pPr>
            <a:endParaRPr lang="en-US" dirty="0"/>
          </a:p>
          <a:p>
            <a:r>
              <a:rPr lang="en-US" dirty="0"/>
              <a:t>Used conditional formatting in Excel? </a:t>
            </a:r>
          </a:p>
          <a:p>
            <a:endParaRPr lang="en-US" dirty="0"/>
          </a:p>
          <a:p>
            <a:r>
              <a:rPr lang="en-US" dirty="0"/>
              <a:t>Have you ever set your email to sort automatically?</a:t>
            </a:r>
          </a:p>
          <a:p>
            <a:endParaRPr lang="en-US" dirty="0"/>
          </a:p>
          <a:p>
            <a:r>
              <a:rPr lang="en-US"/>
              <a:t>Created a web page?</a:t>
            </a:r>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18649</TotalTime>
  <Words>3052</Words>
  <Application>Microsoft Macintosh PowerPoint</Application>
  <PresentationFormat>Widescreen</PresentationFormat>
  <Paragraphs>601</Paragraphs>
  <Slides>62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Courier</vt:lpstr>
      <vt:lpstr>Courier-Bold</vt:lpstr>
      <vt:lpstr>inherit</vt:lpstr>
      <vt:lpstr>Wingdings</vt:lpstr>
      <vt:lpstr>Wingdings 2</vt:lpstr>
      <vt:lpstr>NIAIDBrandedPPT</vt:lpstr>
      <vt:lpstr>Concepts in Programming  (for Biologists)</vt:lpstr>
      <vt:lpstr>Questions I Will Answer (Hopefully!)</vt:lpstr>
      <vt:lpstr>Learning Objectives</vt:lpstr>
      <vt:lpstr>Motivation</vt:lpstr>
      <vt:lpstr>Examples of How Programming Can Help?</vt:lpstr>
      <vt:lpstr>Why Should You Learn To Program?</vt:lpstr>
      <vt:lpstr>Challenges of Programming</vt:lpstr>
      <vt:lpstr>How Many Of You Think You Have NOT Programmed Before?</vt:lpstr>
      <vt:lpstr>Why Do We Need To Program Computers?</vt:lpstr>
      <vt:lpstr>Computers</vt:lpstr>
      <vt:lpstr>How Do Computer Communicate?</vt:lpstr>
      <vt:lpstr>What Does This Mean For Us?</vt:lpstr>
      <vt:lpstr>Programming Languages</vt:lpstr>
      <vt:lpstr>Interpreters / Compilers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4. Stuck?</vt:lpstr>
      <vt:lpstr>4. Stuck?</vt:lpstr>
      <vt:lpstr>4. Stuck?</vt:lpstr>
      <vt:lpstr>4. Stuck?</vt:lpstr>
      <vt:lpstr>Practice</vt:lpstr>
      <vt:lpstr>How To Write A Program</vt:lpstr>
      <vt:lpstr>Think About The Problem You Want To Solve</vt:lpstr>
      <vt:lpstr>Debugging</vt:lpstr>
      <vt:lpstr>How Do We Get Started?</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1078</cp:revision>
  <dcterms:created xsi:type="dcterms:W3CDTF">2016-07-20T04:00:03Z</dcterms:created>
  <dcterms:modified xsi:type="dcterms:W3CDTF">2019-10-09T14:19:12Z</dcterms:modified>
</cp:coreProperties>
</file>